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9" r:id="rId3"/>
    <p:sldId id="271" r:id="rId4"/>
    <p:sldId id="272" r:id="rId5"/>
    <p:sldId id="273" r:id="rId6"/>
    <p:sldId id="274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63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72072"/>
    <a:srgbClr val="0053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898CD-EE04-440F-9EF6-2C2523796BC0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B0186-409C-45A2-8214-361E52865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4751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898CD-EE04-440F-9EF6-2C2523796BC0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B0186-409C-45A2-8214-361E52865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7938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898CD-EE04-440F-9EF6-2C2523796BC0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B0186-409C-45A2-8214-361E52865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93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898CD-EE04-440F-9EF6-2C2523796BC0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B0186-409C-45A2-8214-361E52865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2241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898CD-EE04-440F-9EF6-2C2523796BC0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B0186-409C-45A2-8214-361E52865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65607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898CD-EE04-440F-9EF6-2C2523796BC0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B0186-409C-45A2-8214-361E52865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4285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898CD-EE04-440F-9EF6-2C2523796BC0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B0186-409C-45A2-8214-361E52865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2540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898CD-EE04-440F-9EF6-2C2523796BC0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B0186-409C-45A2-8214-361E52865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06289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898CD-EE04-440F-9EF6-2C2523796BC0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B0186-409C-45A2-8214-361E52865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8743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898CD-EE04-440F-9EF6-2C2523796BC0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B0186-409C-45A2-8214-361E52865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7727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898CD-EE04-440F-9EF6-2C2523796BC0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B0186-409C-45A2-8214-361E52865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6565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898CD-EE04-440F-9EF6-2C2523796BC0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CB0186-409C-45A2-8214-361E52865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251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catherineasquithgallery.com/uploads/posts/2021-02/1613646057_43-p-fon-dlya-prezentatsii-kosmos-dlya-detei-50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87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18309" y="176645"/>
            <a:ext cx="98090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>
                <a:solidFill>
                  <a:prstClr val="black"/>
                </a:solidFill>
                <a:latin typeface="Arial Black" pitchFamily="34" charset="0"/>
              </a:rPr>
              <a:t>Муниципальное дошкольное образовательное </a:t>
            </a:r>
          </a:p>
          <a:p>
            <a:pPr lvl="0" algn="ctr"/>
            <a:r>
              <a:rPr lang="ru-RU" b="1" dirty="0">
                <a:solidFill>
                  <a:prstClr val="black"/>
                </a:solidFill>
                <a:latin typeface="Arial Black" pitchFamily="34" charset="0"/>
              </a:rPr>
              <a:t>бюджетное учреждение города Бузулук «Детский сад № </a:t>
            </a:r>
            <a:r>
              <a:rPr lang="ru-RU" b="1" dirty="0" smtClean="0">
                <a:solidFill>
                  <a:prstClr val="black"/>
                </a:solidFill>
                <a:latin typeface="Arial Black" pitchFamily="34" charset="0"/>
              </a:rPr>
              <a:t>7»</a:t>
            </a:r>
            <a:endParaRPr lang="ru-RU" b="1" dirty="0">
              <a:solidFill>
                <a:prstClr val="black"/>
              </a:solidFill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11927" y="1217830"/>
            <a:ext cx="802178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Занятие по познавательному развитию (окружающий мир)  </a:t>
            </a:r>
          </a:p>
          <a:p>
            <a:pPr lvl="0" algn="ctr"/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старшей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группе</a:t>
            </a:r>
          </a:p>
          <a:p>
            <a:pPr lvl="0" algn="ctr"/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«Межгалактическая экскурсия»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823460" y="5657671"/>
            <a:ext cx="44438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Arial Black" pitchFamily="34" charset="0"/>
              </a:rPr>
              <a:t>Подготовила:</a:t>
            </a:r>
          </a:p>
          <a:p>
            <a:pPr lvl="0"/>
            <a:r>
              <a:rPr lang="ru-RU" dirty="0">
                <a:solidFill>
                  <a:prstClr val="black"/>
                </a:solidFill>
                <a:latin typeface="Arial Black" pitchFamily="34" charset="0"/>
              </a:rPr>
              <a:t>воспитатель первой категории               </a:t>
            </a:r>
            <a:r>
              <a:rPr lang="ru-RU" dirty="0" err="1" smtClean="0">
                <a:solidFill>
                  <a:prstClr val="black"/>
                </a:solidFill>
                <a:latin typeface="Arial Black" pitchFamily="34" charset="0"/>
              </a:rPr>
              <a:t>Махрина</a:t>
            </a:r>
            <a:r>
              <a:rPr lang="ru-RU" dirty="0" smtClean="0">
                <a:solidFill>
                  <a:prstClr val="black"/>
                </a:solidFill>
                <a:latin typeface="Arial Black" pitchFamily="34" charset="0"/>
              </a:rPr>
              <a:t> Светлана Владимировна</a:t>
            </a:r>
            <a:endParaRPr lang="ru-RU" dirty="0">
              <a:solidFill>
                <a:prstClr val="black"/>
              </a:solidFill>
              <a:latin typeface="Arial Black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977" y="2670764"/>
            <a:ext cx="2795155" cy="41872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70299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135180" y="30882"/>
            <a:ext cx="12327180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22934" y="2089582"/>
            <a:ext cx="2417752" cy="43849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42455" y="630469"/>
            <a:ext cx="584661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ru-RU" altLang="ru-RU" b="1" kern="0" dirty="0">
                <a:latin typeface="Arial Black" pitchFamily="34" charset="0"/>
                <a:cs typeface="Times New Roman" pitchFamily="18" charset="0"/>
              </a:rPr>
              <a:t>Сообщение новых </a:t>
            </a:r>
            <a:r>
              <a:rPr lang="ru-RU" altLang="ru-RU" b="1" kern="0" dirty="0" smtClean="0">
                <a:latin typeface="Arial Black" pitchFamily="34" charset="0"/>
                <a:cs typeface="Times New Roman" pitchFamily="18" charset="0"/>
              </a:rPr>
              <a:t>знаний детей о росте </a:t>
            </a:r>
            <a:r>
              <a:rPr lang="ru-RU" altLang="ru-RU" b="1" kern="0" dirty="0">
                <a:latin typeface="Arial Black" pitchFamily="34" charset="0"/>
                <a:cs typeface="Times New Roman" pitchFamily="18" charset="0"/>
              </a:rPr>
              <a:t>человека в </a:t>
            </a:r>
            <a:r>
              <a:rPr lang="ru-RU" altLang="ru-RU" b="1" kern="0" dirty="0" smtClean="0">
                <a:latin typeface="Arial Black" pitchFamily="34" charset="0"/>
                <a:cs typeface="Times New Roman" pitchFamily="18" charset="0"/>
              </a:rPr>
              <a:t>открытом космосе</a:t>
            </a:r>
          </a:p>
          <a:p>
            <a:pPr lvl="0" algn="just">
              <a:defRPr/>
            </a:pPr>
            <a:endParaRPr lang="ru-RU" altLang="ru-RU" b="1" kern="0" dirty="0">
              <a:latin typeface="Arial Black" pitchFamily="34" charset="0"/>
              <a:cs typeface="Times New Roman" pitchFamily="18" charset="0"/>
            </a:endParaRPr>
          </a:p>
          <a:p>
            <a:pPr lvl="0" algn="just">
              <a:defRPr/>
            </a:pPr>
            <a:endParaRPr lang="ru-RU" altLang="ru-RU" b="1" kern="0" dirty="0" smtClean="0">
              <a:latin typeface="Arial Black" pitchFamily="34" charset="0"/>
              <a:cs typeface="Times New Roman" pitchFamily="18" charset="0"/>
            </a:endParaRPr>
          </a:p>
          <a:p>
            <a:pPr lvl="0" algn="just">
              <a:defRPr/>
            </a:pPr>
            <a:r>
              <a:rPr lang="ru-RU" altLang="ru-RU" b="1" kern="0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Способы достижения: </a:t>
            </a:r>
            <a:r>
              <a:rPr lang="ru-RU" altLang="ru-RU" b="1" kern="0" dirty="0" smtClean="0">
                <a:solidFill>
                  <a:srgbClr val="0033CC"/>
                </a:solidFill>
                <a:latin typeface="Arial Black" pitchFamily="34" charset="0"/>
                <a:cs typeface="Times New Roman" pitchFamily="18" charset="0"/>
              </a:rPr>
              <a:t>наблюдение с помощью эксперимента за изменением </a:t>
            </a:r>
            <a:r>
              <a:rPr lang="ru-RU" altLang="ru-RU" b="1" kern="0" dirty="0">
                <a:solidFill>
                  <a:srgbClr val="0033CC"/>
                </a:solidFill>
                <a:latin typeface="Arial Black" pitchFamily="34" charset="0"/>
                <a:cs typeface="Times New Roman" pitchFamily="18" charset="0"/>
              </a:rPr>
              <a:t>роста человека в </a:t>
            </a:r>
            <a:r>
              <a:rPr lang="ru-RU" altLang="ru-RU" b="1" kern="0" dirty="0" smtClean="0">
                <a:solidFill>
                  <a:srgbClr val="0033CC"/>
                </a:solidFill>
                <a:latin typeface="Arial Black" pitchFamily="34" charset="0"/>
                <a:cs typeface="Times New Roman" pitchFamily="18" charset="0"/>
              </a:rPr>
              <a:t>космосе</a:t>
            </a:r>
            <a:endParaRPr lang="ru-RU" altLang="ru-RU" b="1" kern="0" dirty="0">
              <a:solidFill>
                <a:srgbClr val="0070C0"/>
              </a:solidFill>
              <a:latin typeface="Arial Black" pitchFamily="34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9366" y="422009"/>
            <a:ext cx="5386694" cy="30381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671951">
            <a:off x="5168746" y="3583160"/>
            <a:ext cx="3594612" cy="28667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00224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67590" y="-297"/>
            <a:ext cx="12327180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4330" y="971542"/>
            <a:ext cx="2592095" cy="4595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92476" y="2881246"/>
            <a:ext cx="2560922" cy="45405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013538" y="225440"/>
            <a:ext cx="36423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  <a:cs typeface="Times New Roman" pitchFamily="18" charset="0"/>
              </a:rPr>
              <a:t>«Кратеры на луне» 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7018" y="1114336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defRPr/>
            </a:pPr>
            <a:r>
              <a:rPr lang="ru-RU" altLang="ru-RU" b="1" kern="0" dirty="0" smtClean="0">
                <a:latin typeface="Arial Black" pitchFamily="34" charset="0"/>
                <a:cs typeface="Times New Roman" pitchFamily="18" charset="0"/>
              </a:rPr>
              <a:t>Цель: Закрепление </a:t>
            </a:r>
            <a:r>
              <a:rPr lang="ru-RU" altLang="ru-RU" b="1" kern="0" dirty="0">
                <a:latin typeface="Arial Black" pitchFamily="34" charset="0"/>
                <a:cs typeface="Times New Roman" pitchFamily="18" charset="0"/>
              </a:rPr>
              <a:t>представлений детей о </a:t>
            </a:r>
            <a:r>
              <a:rPr lang="ru-RU" altLang="ru-RU" b="1" kern="0" dirty="0" smtClean="0">
                <a:latin typeface="Arial Black" pitchFamily="34" charset="0"/>
                <a:cs typeface="Times New Roman" pitchFamily="18" charset="0"/>
              </a:rPr>
              <a:t>луне как </a:t>
            </a:r>
            <a:r>
              <a:rPr lang="ru-RU" altLang="ru-RU" b="1" kern="0" dirty="0">
                <a:latin typeface="Arial Black" pitchFamily="34" charset="0"/>
                <a:cs typeface="Times New Roman" pitchFamily="18" charset="0"/>
              </a:rPr>
              <a:t>спутнике земли, </a:t>
            </a:r>
            <a:r>
              <a:rPr lang="ru-RU" altLang="ru-RU" b="1" kern="0" dirty="0" smtClean="0">
                <a:latin typeface="Arial Black" pitchFamily="34" charset="0"/>
                <a:cs typeface="Times New Roman" pitchFamily="18" charset="0"/>
              </a:rPr>
              <a:t>о кратерах </a:t>
            </a:r>
            <a:r>
              <a:rPr lang="ru-RU" altLang="ru-RU" b="1" kern="0" dirty="0">
                <a:latin typeface="Arial Black" pitchFamily="34" charset="0"/>
                <a:cs typeface="Times New Roman" pitchFamily="18" charset="0"/>
              </a:rPr>
              <a:t>– </a:t>
            </a:r>
            <a:r>
              <a:rPr lang="ru-RU" altLang="ru-RU" b="1" kern="0" dirty="0" smtClean="0">
                <a:latin typeface="Arial Black" pitchFamily="34" charset="0"/>
                <a:cs typeface="Times New Roman" pitchFamily="18" charset="0"/>
              </a:rPr>
              <a:t>ямах, </a:t>
            </a:r>
            <a:r>
              <a:rPr lang="ru-RU" altLang="ru-RU" b="1" kern="0" dirty="0">
                <a:latin typeface="Arial Black" pitchFamily="34" charset="0"/>
                <a:cs typeface="Times New Roman" pitchFamily="18" charset="0"/>
              </a:rPr>
              <a:t>которые появились от ударов огромных камней-метеоритов</a:t>
            </a:r>
            <a:endParaRPr lang="ru-RU" altLang="ru-RU" kern="0" dirty="0">
              <a:latin typeface="Arial Black" pitchFamily="34" charset="0"/>
              <a:cs typeface="Times New Roman" pitchFamily="18" charset="0"/>
            </a:endParaRPr>
          </a:p>
          <a:p>
            <a:pPr lvl="0" algn="just">
              <a:defRPr/>
            </a:pPr>
            <a:r>
              <a:rPr lang="ru-RU" altLang="ru-RU" b="1" kern="0" dirty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Способы достижения: </a:t>
            </a:r>
            <a:r>
              <a:rPr lang="ru-RU" altLang="ru-RU" b="1" kern="0" dirty="0" smtClean="0">
                <a:solidFill>
                  <a:srgbClr val="0033CC"/>
                </a:solidFill>
                <a:latin typeface="Arial Black" pitchFamily="34" charset="0"/>
                <a:cs typeface="Times New Roman" pitchFamily="18" charset="0"/>
              </a:rPr>
              <a:t>методом эксперимента с помощью чаши с песком и мячей прыгунов разного диаметра, определить какого размера и какой глубины оставляют метеориты свой след.</a:t>
            </a:r>
            <a:endParaRPr lang="ru-RU" altLang="ru-RU" b="1" kern="0" dirty="0">
              <a:solidFill>
                <a:srgbClr val="0033CC"/>
              </a:solidFill>
              <a:latin typeface="Arial Black" pitchFamily="34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87168" y="4023667"/>
            <a:ext cx="3793196" cy="2255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89596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67590" y="-297"/>
            <a:ext cx="12327180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524210" y="164023"/>
            <a:ext cx="31742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altLang="ru-RU" sz="2400" b="1" kern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«Планета Марс» </a:t>
            </a:r>
            <a:endParaRPr lang="ru-RU" kern="0" dirty="0">
              <a:solidFill>
                <a:sysClr val="windowText" lastClr="0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5659" y="164023"/>
            <a:ext cx="3059263" cy="295621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8477" y="4042063"/>
            <a:ext cx="3881005" cy="2587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2727" y="3395966"/>
            <a:ext cx="3981450" cy="2654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7265" y="4447308"/>
            <a:ext cx="1625036" cy="16105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796035" y="843677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defRPr/>
            </a:pPr>
            <a:r>
              <a:rPr lang="ru-RU" altLang="ru-RU" b="1" kern="0" dirty="0">
                <a:solidFill>
                  <a:prstClr val="black"/>
                </a:solidFill>
                <a:latin typeface="Arial Black" pitchFamily="34" charset="0"/>
                <a:cs typeface="Times New Roman" pitchFamily="18" charset="0"/>
              </a:rPr>
              <a:t>Цель: Закрепление представлений детей о </a:t>
            </a:r>
            <a:r>
              <a:rPr lang="ru-RU" altLang="ru-RU" b="1" kern="0" dirty="0" smtClean="0">
                <a:solidFill>
                  <a:prstClr val="black"/>
                </a:solidFill>
                <a:latin typeface="Arial Black" pitchFamily="34" charset="0"/>
                <a:cs typeface="Times New Roman" pitchFamily="18" charset="0"/>
              </a:rPr>
              <a:t>планете Марс</a:t>
            </a:r>
            <a:endParaRPr lang="ru-RU" altLang="ru-RU" kern="0" dirty="0">
              <a:solidFill>
                <a:prstClr val="black"/>
              </a:solidFill>
              <a:latin typeface="Arial Black" pitchFamily="34" charset="0"/>
              <a:cs typeface="Times New Roman" pitchFamily="18" charset="0"/>
            </a:endParaRPr>
          </a:p>
          <a:p>
            <a:pPr lvl="0" algn="just">
              <a:defRPr/>
            </a:pPr>
            <a:r>
              <a:rPr lang="ru-RU" altLang="ru-RU" b="1" kern="0" dirty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Способы достижения: </a:t>
            </a:r>
            <a:r>
              <a:rPr lang="ru-RU" altLang="ru-RU" b="1" kern="0" dirty="0" smtClean="0">
                <a:solidFill>
                  <a:srgbClr val="0033CC"/>
                </a:solidFill>
                <a:latin typeface="Arial Black" pitchFamily="34" charset="0"/>
                <a:cs typeface="Times New Roman" pitchFamily="18" charset="0"/>
              </a:rPr>
              <a:t>беседа о Марсе, о </a:t>
            </a:r>
            <a:r>
              <a:rPr lang="ru-RU" altLang="ru-RU" b="1" kern="0" dirty="0">
                <a:solidFill>
                  <a:srgbClr val="0033CC"/>
                </a:solidFill>
                <a:latin typeface="Arial Black" pitchFamily="34" charset="0"/>
                <a:cs typeface="Times New Roman" pitchFamily="18" charset="0"/>
              </a:rPr>
              <a:t>космических </a:t>
            </a:r>
            <a:r>
              <a:rPr lang="ru-RU" altLang="ru-RU" b="1" kern="0" dirty="0" smtClean="0">
                <a:solidFill>
                  <a:srgbClr val="0033CC"/>
                </a:solidFill>
                <a:latin typeface="Arial Black" pitchFamily="34" charset="0"/>
                <a:cs typeface="Times New Roman" pitchFamily="18" charset="0"/>
              </a:rPr>
              <a:t>аппаратах - </a:t>
            </a:r>
            <a:r>
              <a:rPr lang="ru-RU" altLang="ru-RU" b="1" kern="0" dirty="0" err="1" smtClean="0">
                <a:solidFill>
                  <a:srgbClr val="0033CC"/>
                </a:solidFill>
                <a:latin typeface="Arial Black" pitchFamily="34" charset="0"/>
                <a:cs typeface="Times New Roman" pitchFamily="18" charset="0"/>
              </a:rPr>
              <a:t>марсоходах</a:t>
            </a:r>
            <a:r>
              <a:rPr lang="ru-RU" altLang="ru-RU" b="1" kern="0" dirty="0" smtClean="0">
                <a:solidFill>
                  <a:srgbClr val="0033CC"/>
                </a:solidFill>
                <a:latin typeface="Arial Black" pitchFamily="34" charset="0"/>
                <a:cs typeface="Times New Roman" pitchFamily="18" charset="0"/>
              </a:rPr>
              <a:t> предназначенных </a:t>
            </a:r>
            <a:r>
              <a:rPr lang="ru-RU" altLang="ru-RU" b="1" kern="0" dirty="0">
                <a:solidFill>
                  <a:srgbClr val="0033CC"/>
                </a:solidFill>
                <a:latin typeface="Arial Black" pitchFamily="34" charset="0"/>
                <a:cs typeface="Times New Roman" pitchFamily="18" charset="0"/>
              </a:rPr>
              <a:t>для передвижения по поверхности </a:t>
            </a:r>
            <a:r>
              <a:rPr lang="ru-RU" altLang="ru-RU" b="1" kern="0" dirty="0" smtClean="0">
                <a:solidFill>
                  <a:srgbClr val="0033CC"/>
                </a:solidFill>
                <a:latin typeface="Arial Black" pitchFamily="34" charset="0"/>
                <a:cs typeface="Times New Roman" pitchFamily="18" charset="0"/>
              </a:rPr>
              <a:t>планеты, о </a:t>
            </a:r>
            <a:r>
              <a:rPr lang="ru-RU" altLang="ru-RU" b="1" kern="0" dirty="0">
                <a:solidFill>
                  <a:srgbClr val="0033CC"/>
                </a:solidFill>
                <a:latin typeface="Arial Black" pitchFamily="34" charset="0"/>
                <a:cs typeface="Times New Roman" pitchFamily="18" charset="0"/>
              </a:rPr>
              <a:t>пылевых </a:t>
            </a:r>
            <a:r>
              <a:rPr lang="ru-RU" altLang="ru-RU" b="1" kern="0" dirty="0" smtClean="0">
                <a:solidFill>
                  <a:srgbClr val="0033CC"/>
                </a:solidFill>
                <a:latin typeface="Arial Black" pitchFamily="34" charset="0"/>
                <a:cs typeface="Times New Roman" pitchFamily="18" charset="0"/>
              </a:rPr>
              <a:t>бурях, которые </a:t>
            </a:r>
            <a:r>
              <a:rPr lang="ru-RU" altLang="ru-RU" b="1" kern="0" dirty="0">
                <a:solidFill>
                  <a:srgbClr val="0033CC"/>
                </a:solidFill>
                <a:latin typeface="Arial Black" pitchFamily="34" charset="0"/>
                <a:cs typeface="Times New Roman" pitchFamily="18" charset="0"/>
              </a:rPr>
              <a:t>охватывают всю планету и могут длиться несколько </a:t>
            </a:r>
            <a:r>
              <a:rPr lang="ru-RU" altLang="ru-RU" b="1" kern="0" dirty="0" smtClean="0">
                <a:solidFill>
                  <a:srgbClr val="0033CC"/>
                </a:solidFill>
                <a:latin typeface="Arial Black" pitchFamily="34" charset="0"/>
                <a:cs typeface="Times New Roman" pitchFamily="18" charset="0"/>
              </a:rPr>
              <a:t>месяцев.</a:t>
            </a:r>
            <a:endParaRPr lang="ru-RU" altLang="ru-RU" b="1" kern="0" dirty="0">
              <a:solidFill>
                <a:srgbClr val="0033CC"/>
              </a:solidFill>
              <a:latin typeface="Arial Black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9232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67590" y="-297"/>
            <a:ext cx="12327180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48000" y="158400"/>
            <a:ext cx="6096000" cy="136652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lnSpc>
                <a:spcPct val="115000"/>
              </a:lnSpc>
              <a:spcBef>
                <a:spcPct val="0"/>
              </a:spcBef>
              <a:defRPr/>
            </a:pPr>
            <a:r>
              <a:rPr lang="ru-RU" alt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3. Заключительная часть </a:t>
            </a:r>
            <a:br>
              <a:rPr lang="ru-RU" alt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</a:br>
            <a:r>
              <a:rPr lang="ru-RU" altLang="ru-RU" dirty="0">
                <a:solidFill>
                  <a:prstClr val="black"/>
                </a:solidFill>
                <a:latin typeface="Arial Black" pitchFamily="34" charset="0"/>
                <a:cs typeface="Times New Roman" pitchFamily="18" charset="0"/>
              </a:rPr>
              <a:t>(рефлексивный этап</a:t>
            </a:r>
            <a:r>
              <a:rPr lang="ru-RU" altLang="ru-RU" sz="2000" dirty="0">
                <a:solidFill>
                  <a:prstClr val="black"/>
                </a:solidFill>
                <a:latin typeface="Arial Black" pitchFamily="34" charset="0"/>
                <a:cs typeface="Times New Roman" pitchFamily="18" charset="0"/>
              </a:rPr>
              <a:t>)</a:t>
            </a:r>
            <a:r>
              <a:rPr lang="ru-RU" alt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 </a:t>
            </a:r>
            <a:r>
              <a:rPr lang="ru-RU" alt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  <a:cs typeface="Calibri" pitchFamily="34" charset="0"/>
              </a:rPr>
              <a:t/>
            </a:r>
            <a:br>
              <a:rPr lang="ru-RU" alt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  <a:cs typeface="Calibri" pitchFamily="34" charset="0"/>
              </a:rPr>
            </a:br>
            <a:endParaRPr lang="ru-RU" alt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ea typeface="Times New Roman" pitchFamily="18" charset="0"/>
              <a:cs typeface="Calibri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15491" y="1169873"/>
            <a:ext cx="6096000" cy="192052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spcBef>
                <a:spcPct val="20000"/>
              </a:spcBef>
              <a:defRPr/>
            </a:pPr>
            <a:r>
              <a:rPr lang="ru-RU" b="1" dirty="0">
                <a:latin typeface="Arial Black" pitchFamily="34" charset="0"/>
                <a:cs typeface="Times New Roman" pitchFamily="18" charset="0"/>
              </a:rPr>
              <a:t>Анализ собственной деятельности детьми на занятии, оценка своего эмоционального состояния</a:t>
            </a:r>
          </a:p>
          <a:p>
            <a:pPr lvl="0" algn="just">
              <a:spcBef>
                <a:spcPct val="20000"/>
              </a:spcBef>
              <a:defRPr/>
            </a:pPr>
            <a:endParaRPr lang="ru-RU" altLang="ru-RU" b="1" dirty="0">
              <a:solidFill>
                <a:srgbClr val="C00000"/>
              </a:solidFill>
              <a:latin typeface="Arial Black" pitchFamily="34" charset="0"/>
              <a:cs typeface="Times New Roman" pitchFamily="18" charset="0"/>
            </a:endParaRPr>
          </a:p>
          <a:p>
            <a:pPr lvl="0" algn="just">
              <a:spcBef>
                <a:spcPct val="20000"/>
              </a:spcBef>
              <a:defRPr/>
            </a:pPr>
            <a:r>
              <a:rPr lang="ru-RU" altLang="ru-RU" b="1" dirty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Способ  достижения: </a:t>
            </a:r>
            <a:r>
              <a:rPr lang="ru-RU" altLang="ru-RU" b="1" dirty="0">
                <a:latin typeface="Arial Black" pitchFamily="34" charset="0"/>
                <a:cs typeface="Times New Roman" pitchFamily="18" charset="0"/>
              </a:rPr>
              <a:t>обобщение, рефлексия</a:t>
            </a:r>
          </a:p>
          <a:p>
            <a:pPr lvl="0" algn="just">
              <a:spcBef>
                <a:spcPct val="20000"/>
              </a:spcBef>
              <a:defRPr/>
            </a:pPr>
            <a:endParaRPr lang="ru-RU" altLang="ru-RU" b="1" dirty="0">
              <a:solidFill>
                <a:srgbClr val="C00000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81746" y="2947710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Arial Black" panose="020B0A04020102020204" pitchFamily="34" charset="0"/>
              </a:rPr>
              <a:t>Вот мы и дома, на родной Земле</a:t>
            </a:r>
          </a:p>
          <a:p>
            <a:r>
              <a:rPr lang="ru-RU" b="1" dirty="0">
                <a:latin typeface="Arial Black" panose="020B0A04020102020204" pitchFamily="34" charset="0"/>
              </a:rPr>
              <a:t>Скажите было ли вам интересно?</a:t>
            </a:r>
          </a:p>
          <a:p>
            <a:r>
              <a:rPr lang="ru-RU" b="1" dirty="0">
                <a:latin typeface="Arial Black" panose="020B0A04020102020204" pitchFamily="34" charset="0"/>
              </a:rPr>
              <a:t>С помощью чего взлетает ракета?</a:t>
            </a:r>
          </a:p>
          <a:p>
            <a:r>
              <a:rPr lang="ru-RU" b="1" dirty="0">
                <a:latin typeface="Arial Black" panose="020B0A04020102020204" pitchFamily="34" charset="0"/>
              </a:rPr>
              <a:t>Меняется ли рост человека в космосе?</a:t>
            </a:r>
          </a:p>
          <a:p>
            <a:r>
              <a:rPr lang="ru-RU" b="1" dirty="0">
                <a:latin typeface="Arial Black" panose="020B0A04020102020204" pitchFamily="34" charset="0"/>
              </a:rPr>
              <a:t>Что образовывалось на луне после падения метеоритов?</a:t>
            </a:r>
          </a:p>
          <a:p>
            <a:r>
              <a:rPr lang="ru-RU" b="1" dirty="0">
                <a:latin typeface="Arial Black" panose="020B0A04020102020204" pitchFamily="34" charset="0"/>
              </a:rPr>
              <a:t>С помощью какого космического аппарата изучают Марс?</a:t>
            </a:r>
          </a:p>
        </p:txBody>
      </p:sp>
    </p:spTree>
    <p:extLst>
      <p:ext uri="{BB962C8B-B14F-4D97-AF65-F5344CB8AC3E}">
        <p14:creationId xmlns:p14="http://schemas.microsoft.com/office/powerpoint/2010/main" val="2280411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67590" y="-297"/>
            <a:ext cx="12327180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48477" y="319094"/>
            <a:ext cx="54248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altLang="ru-RU" sz="2400" b="1" dirty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Предполагаемые результаты:</a:t>
            </a:r>
            <a:endParaRPr lang="ru-RU" altLang="ru-RU" sz="2400" dirty="0">
              <a:solidFill>
                <a:srgbClr val="C00000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20041" y="1212099"/>
            <a:ext cx="988175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dirty="0">
                <a:solidFill>
                  <a:prstClr val="black"/>
                </a:solidFill>
                <a:latin typeface="Arial Black" pitchFamily="34" charset="0"/>
                <a:ea typeface="Times New Roman"/>
                <a:cs typeface="Times New Roman"/>
              </a:rPr>
              <a:t>У детей:</a:t>
            </a:r>
          </a:p>
          <a:p>
            <a:pPr lvl="0" algn="just"/>
            <a:endParaRPr lang="ru-RU" dirty="0">
              <a:solidFill>
                <a:prstClr val="black"/>
              </a:solidFill>
              <a:latin typeface="Arial Black" pitchFamily="34" charset="0"/>
              <a:ea typeface="Times New Roman"/>
              <a:cs typeface="Times New Roman"/>
            </a:endParaRPr>
          </a:p>
          <a:p>
            <a:pPr marL="285750" lvl="0" indent="-285750" algn="just">
              <a:buFont typeface="Wingdings" pitchFamily="2" charset="2"/>
              <a:buChar char="Ø"/>
            </a:pPr>
            <a:r>
              <a:rPr lang="ru-RU" dirty="0">
                <a:solidFill>
                  <a:prstClr val="black"/>
                </a:solidFill>
                <a:latin typeface="Arial Black" pitchFamily="34" charset="0"/>
                <a:ea typeface="Times New Roman"/>
                <a:cs typeface="Times New Roman"/>
              </a:rPr>
              <a:t>закреплены и расширены знания и представления о </a:t>
            </a:r>
            <a:r>
              <a:rPr lang="ru-RU" dirty="0" smtClean="0">
                <a:solidFill>
                  <a:prstClr val="black"/>
                </a:solidFill>
                <a:latin typeface="Arial Black" pitchFamily="34" charset="0"/>
                <a:ea typeface="Times New Roman"/>
                <a:cs typeface="Times New Roman"/>
              </a:rPr>
              <a:t>космосе;</a:t>
            </a:r>
            <a:endParaRPr lang="ru-RU" dirty="0">
              <a:solidFill>
                <a:prstClr val="black"/>
              </a:solidFill>
              <a:latin typeface="Arial Black" pitchFamily="34" charset="0"/>
              <a:ea typeface="Times New Roman"/>
              <a:cs typeface="Times New Roman"/>
            </a:endParaRPr>
          </a:p>
          <a:p>
            <a:pPr marL="285750" lvl="0" indent="-285750" algn="just">
              <a:buFont typeface="Wingdings" pitchFamily="2" charset="2"/>
              <a:buChar char="Ø"/>
            </a:pPr>
            <a:r>
              <a:rPr lang="ru-RU" dirty="0">
                <a:solidFill>
                  <a:prstClr val="black"/>
                </a:solidFill>
                <a:latin typeface="Arial Black" pitchFamily="34" charset="0"/>
                <a:ea typeface="Times New Roman"/>
                <a:cs typeface="Times New Roman"/>
              </a:rPr>
              <a:t>сформированы реалистические представления о </a:t>
            </a:r>
            <a:r>
              <a:rPr lang="ru-RU" dirty="0" smtClean="0">
                <a:solidFill>
                  <a:prstClr val="black"/>
                </a:solidFill>
                <a:latin typeface="Arial Black" pitchFamily="34" charset="0"/>
                <a:ea typeface="Times New Roman"/>
                <a:cs typeface="Times New Roman"/>
              </a:rPr>
              <a:t>космосе;</a:t>
            </a:r>
            <a:endParaRPr lang="ru-RU" dirty="0">
              <a:solidFill>
                <a:prstClr val="black"/>
              </a:solidFill>
              <a:latin typeface="Arial Black" pitchFamily="34" charset="0"/>
              <a:ea typeface="Times New Roman"/>
              <a:cs typeface="Times New Roman"/>
            </a:endParaRPr>
          </a:p>
          <a:p>
            <a:pPr marL="285750" lvl="0" indent="-285750" algn="just">
              <a:buFont typeface="Wingdings" pitchFamily="2" charset="2"/>
              <a:buChar char="Ø"/>
            </a:pPr>
            <a:endParaRPr lang="ru-RU" dirty="0">
              <a:solidFill>
                <a:prstClr val="black"/>
              </a:solidFill>
              <a:latin typeface="Arial Black" pitchFamily="34" charset="0"/>
              <a:ea typeface="Times New Roman"/>
              <a:cs typeface="Times New Roman"/>
            </a:endParaRPr>
          </a:p>
          <a:p>
            <a:pPr marL="285750" lvl="0" indent="-285750" algn="just">
              <a:buFont typeface="Wingdings" pitchFamily="2" charset="2"/>
              <a:buChar char="Ø"/>
            </a:pPr>
            <a:r>
              <a:rPr lang="ru-RU" dirty="0">
                <a:solidFill>
                  <a:prstClr val="black"/>
                </a:solidFill>
                <a:latin typeface="Arial Black" pitchFamily="34" charset="0"/>
                <a:ea typeface="Times New Roman"/>
                <a:cs typeface="Times New Roman"/>
              </a:rPr>
              <a:t>обогащён словарный запас детей по теме;</a:t>
            </a:r>
          </a:p>
          <a:p>
            <a:pPr marL="285750" lvl="0" indent="-285750" algn="just">
              <a:buFont typeface="Wingdings" pitchFamily="2" charset="2"/>
              <a:buChar char="Ø"/>
            </a:pPr>
            <a:endParaRPr lang="ru-RU" dirty="0">
              <a:solidFill>
                <a:prstClr val="black"/>
              </a:solidFill>
              <a:latin typeface="Arial Black" pitchFamily="34" charset="0"/>
              <a:ea typeface="Times New Roman"/>
              <a:cs typeface="Times New Roman"/>
            </a:endParaRPr>
          </a:p>
          <a:p>
            <a:pPr marL="285750" lvl="0" indent="-285750" algn="just">
              <a:buFont typeface="Wingdings" pitchFamily="2" charset="2"/>
              <a:buChar char="Ø"/>
            </a:pPr>
            <a:r>
              <a:rPr lang="ru-RU" dirty="0">
                <a:solidFill>
                  <a:prstClr val="black"/>
                </a:solidFill>
                <a:latin typeface="Arial Black" pitchFamily="34" charset="0"/>
                <a:ea typeface="Times New Roman"/>
                <a:cs typeface="Times New Roman"/>
              </a:rPr>
              <a:t>развито умение устанавливать причинно-следственные связи, делать выводы и обобщения в ходе выполнения исследовательской деятельности;</a:t>
            </a:r>
          </a:p>
          <a:p>
            <a:pPr lvl="0" algn="just"/>
            <a:endParaRPr lang="ru-RU" dirty="0">
              <a:solidFill>
                <a:prstClr val="black"/>
              </a:solidFill>
              <a:latin typeface="Arial Black" pitchFamily="34" charset="0"/>
              <a:ea typeface="Times New Roman"/>
              <a:cs typeface="Times New Roman"/>
            </a:endParaRPr>
          </a:p>
          <a:p>
            <a:pPr marL="285750" lvl="0" indent="-285750" algn="just">
              <a:buFont typeface="Wingdings" pitchFamily="2" charset="2"/>
              <a:buChar char="Ø"/>
            </a:pPr>
            <a:r>
              <a:rPr lang="ru-RU" dirty="0">
                <a:solidFill>
                  <a:prstClr val="black"/>
                </a:solidFill>
                <a:latin typeface="Arial Black" pitchFamily="34" charset="0"/>
                <a:ea typeface="Times New Roman"/>
                <a:cs typeface="Times New Roman"/>
              </a:rPr>
              <a:t> воспитаны дружелюбие, взаимовыручка при выполнении заданий, чувство ответственности по отношению к </a:t>
            </a:r>
            <a:r>
              <a:rPr lang="ru-RU" dirty="0" smtClean="0">
                <a:solidFill>
                  <a:prstClr val="black"/>
                </a:solidFill>
                <a:latin typeface="Arial Black" pitchFamily="34" charset="0"/>
                <a:ea typeface="Times New Roman"/>
                <a:cs typeface="Times New Roman"/>
              </a:rPr>
              <a:t>окружающему миру.</a:t>
            </a:r>
            <a:endParaRPr lang="ru-RU" dirty="0">
              <a:solidFill>
                <a:prstClr val="black"/>
              </a:solidFill>
              <a:latin typeface="Arial Black" pitchFamily="34" charset="0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2998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catherineasquithgallery.com/uploads/posts/2021-02/1613646057_43-p-fon-dlya-prezentatsii-kosmos-dlya-detei-5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50573" y="1212594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alt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Профессиональных побед, уважаемые коллеги!</a:t>
            </a:r>
          </a:p>
        </p:txBody>
      </p:sp>
    </p:spTree>
    <p:extLst>
      <p:ext uri="{BB962C8B-B14F-4D97-AF65-F5344CB8AC3E}">
        <p14:creationId xmlns:p14="http://schemas.microsoft.com/office/powerpoint/2010/main" val="1568045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alpha val="99000"/>
                <a:lumMod val="61000"/>
                <a:lumOff val="39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zamanilka.ru/wp-content/uploads/2023/05/kosmisheskie-kartinki-1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87"/>
                    </a14:imgEffect>
                    <a14:imgEffect>
                      <a14:saturation sa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323616" cy="6858000"/>
          </a:xfrm>
          <a:prstGeom prst="rect">
            <a:avLst/>
          </a:prstGeom>
          <a:noFill/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72836" y="209474"/>
            <a:ext cx="10411691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anose="02020603050405020304" pitchFamily="18" charset="0"/>
              </a:rPr>
              <a:t>Тема: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«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Межгалактическая экскурсия»</a:t>
            </a:r>
          </a:p>
          <a:p>
            <a:pPr lvl="0">
              <a:defRPr/>
            </a:pPr>
            <a:endParaRPr lang="ru-RU" sz="2400" i="1" dirty="0">
              <a:solidFill>
                <a:prstClr val="black"/>
              </a:solidFill>
              <a:latin typeface="Arial Narrow" pitchFamily="34" charset="0"/>
              <a:cs typeface="Times New Roman" pitchFamily="18" charset="0"/>
            </a:endParaRPr>
          </a:p>
          <a:p>
            <a:pPr lvl="0" algn="just">
              <a:lnSpc>
                <a:spcPct val="150000"/>
              </a:lnSpc>
              <a:defRPr/>
            </a:pPr>
            <a:r>
              <a:rPr lang="ru-RU" sz="2000" dirty="0">
                <a:solidFill>
                  <a:prstClr val="black"/>
                </a:solidFill>
                <a:latin typeface="Arial Black" pitchFamily="34" charset="0"/>
                <a:ea typeface="Arial Unicode MS" pitchFamily="34" charset="-128"/>
                <a:cs typeface="Arial Unicode MS" pitchFamily="34" charset="-128"/>
              </a:rPr>
              <a:t>Приоритетная образовательная область</a:t>
            </a:r>
            <a:r>
              <a:rPr lang="ru-RU" sz="2000" dirty="0">
                <a:solidFill>
                  <a:srgbClr val="0033CC"/>
                </a:solidFill>
                <a:latin typeface="Arial Black" pitchFamily="34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000" dirty="0">
                <a:solidFill>
                  <a:srgbClr val="FF0000"/>
                </a:solidFill>
                <a:latin typeface="Arial Black" pitchFamily="34" charset="0"/>
                <a:ea typeface="Arial Unicode MS" pitchFamily="34" charset="-128"/>
                <a:cs typeface="Arial Unicode MS" pitchFamily="34" charset="-128"/>
              </a:rPr>
              <a:t>«Познавательное развитие» </a:t>
            </a:r>
            <a:r>
              <a:rPr lang="ru-RU" sz="2000" dirty="0">
                <a:solidFill>
                  <a:prstClr val="black"/>
                </a:solidFill>
                <a:latin typeface="Arial Black" pitchFamily="34" charset="0"/>
                <a:ea typeface="Arial Unicode MS" pitchFamily="34" charset="-128"/>
                <a:cs typeface="Arial Unicode MS" pitchFamily="34" charset="-128"/>
              </a:rPr>
              <a:t>интегрирует с образовательными областями: </a:t>
            </a:r>
          </a:p>
          <a:p>
            <a:pPr marL="342900" lvl="0" indent="-342900" algn="just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ru-RU" sz="2000" dirty="0">
                <a:solidFill>
                  <a:srgbClr val="FF0000"/>
                </a:solidFill>
                <a:latin typeface="Arial Black" pitchFamily="34" charset="0"/>
                <a:ea typeface="Arial Unicode MS" pitchFamily="34" charset="-128"/>
                <a:cs typeface="Arial Unicode MS" pitchFamily="34" charset="-128"/>
              </a:rPr>
              <a:t>«Речевое  развитие»</a:t>
            </a:r>
          </a:p>
          <a:p>
            <a:pPr marL="342900" lvl="0" indent="-342900" algn="just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ru-RU" sz="2000" dirty="0">
                <a:solidFill>
                  <a:srgbClr val="FF0000"/>
                </a:solidFill>
                <a:latin typeface="Arial Black" pitchFamily="34" charset="0"/>
                <a:ea typeface="Arial Unicode MS" pitchFamily="34" charset="-128"/>
                <a:cs typeface="Arial Unicode MS" pitchFamily="34" charset="-128"/>
              </a:rPr>
              <a:t>«Художественно – эстетическое развитие»</a:t>
            </a:r>
          </a:p>
          <a:p>
            <a:pPr marL="342900" lvl="0" indent="-342900" algn="just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ru-RU" sz="2000" dirty="0">
                <a:solidFill>
                  <a:srgbClr val="FF0000"/>
                </a:solidFill>
                <a:latin typeface="Arial Black" pitchFamily="34" charset="0"/>
                <a:ea typeface="Arial Unicode MS" pitchFamily="34" charset="-128"/>
                <a:cs typeface="Arial Unicode MS" pitchFamily="34" charset="-128"/>
              </a:rPr>
              <a:t>«Физическое развитие»</a:t>
            </a:r>
          </a:p>
          <a:p>
            <a:pPr marL="342900" lvl="0" indent="-342900" algn="just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  <a:ea typeface="Arial Unicode MS" pitchFamily="34" charset="-128"/>
                <a:cs typeface="Arial Unicode MS" pitchFamily="34" charset="-128"/>
              </a:rPr>
              <a:t>«</a:t>
            </a:r>
            <a:r>
              <a:rPr lang="ru-RU" sz="2000" dirty="0">
                <a:solidFill>
                  <a:srgbClr val="FF0000"/>
                </a:solidFill>
                <a:latin typeface="Arial Black" pitchFamily="34" charset="0"/>
                <a:ea typeface="Arial Unicode MS" pitchFamily="34" charset="-128"/>
                <a:cs typeface="Arial Unicode MS" pitchFamily="34" charset="-128"/>
              </a:rPr>
              <a:t>Социально-коммуникативное развитие» </a:t>
            </a:r>
            <a:endParaRPr lang="ru-RU" sz="2000" dirty="0" smtClean="0">
              <a:solidFill>
                <a:srgbClr val="FF0000"/>
              </a:solidFill>
              <a:latin typeface="Arial Black" pitchFamily="34" charset="0"/>
              <a:ea typeface="Arial Unicode MS" pitchFamily="34" charset="-128"/>
              <a:cs typeface="Arial Unicode MS" pitchFamily="34" charset="-128"/>
            </a:endParaRPr>
          </a:p>
          <a:p>
            <a:pPr lvl="0" algn="just">
              <a:lnSpc>
                <a:spcPct val="150000"/>
              </a:lnSpc>
              <a:defRPr/>
            </a:pPr>
            <a:r>
              <a:rPr lang="ru-RU" sz="2000" dirty="0">
                <a:solidFill>
                  <a:prstClr val="black"/>
                </a:solidFill>
                <a:latin typeface="Arial Black" pitchFamily="34" charset="0"/>
                <a:ea typeface="Arial Unicode MS" pitchFamily="34" charset="-128"/>
                <a:cs typeface="Arial Unicode MS" pitchFamily="34" charset="-128"/>
              </a:rPr>
              <a:t>Тип занятие: </a:t>
            </a:r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  <a:ea typeface="Arial Unicode MS" pitchFamily="34" charset="-128"/>
                <a:cs typeface="Arial Unicode MS" pitchFamily="34" charset="-128"/>
              </a:rPr>
              <a:t>итоговое</a:t>
            </a:r>
            <a:endParaRPr lang="ru-RU" sz="2000" dirty="0">
              <a:solidFill>
                <a:srgbClr val="FF0000"/>
              </a:solidFill>
              <a:latin typeface="Arial Black" pitchFamily="34" charset="0"/>
              <a:ea typeface="Arial Unicode MS" pitchFamily="34" charset="-128"/>
              <a:cs typeface="Arial Unicode MS" pitchFamily="34" charset="-128"/>
            </a:endParaRPr>
          </a:p>
          <a:p>
            <a:pPr lvl="0" algn="just">
              <a:lnSpc>
                <a:spcPct val="150000"/>
              </a:lnSpc>
              <a:defRPr/>
            </a:pPr>
            <a:r>
              <a:rPr lang="ru-RU" sz="2000" dirty="0">
                <a:solidFill>
                  <a:prstClr val="black"/>
                </a:solidFill>
                <a:latin typeface="Arial Black" pitchFamily="34" charset="0"/>
                <a:ea typeface="Arial Unicode MS" pitchFamily="34" charset="-128"/>
                <a:cs typeface="Arial Unicode MS" pitchFamily="34" charset="-128"/>
              </a:rPr>
              <a:t>Форма работы:  </a:t>
            </a:r>
            <a:r>
              <a:rPr lang="ru-RU" sz="2000" dirty="0">
                <a:solidFill>
                  <a:srgbClr val="FF0000"/>
                </a:solidFill>
                <a:latin typeface="Arial Black" pitchFamily="34" charset="0"/>
                <a:ea typeface="Arial Unicode MS" pitchFamily="34" charset="-128"/>
                <a:cs typeface="Arial Unicode MS" pitchFamily="34" charset="-128"/>
              </a:rPr>
              <a:t>фронтальная, индивидуальная</a:t>
            </a:r>
          </a:p>
          <a:p>
            <a:pPr lvl="0" algn="just">
              <a:lnSpc>
                <a:spcPct val="150000"/>
              </a:lnSpc>
              <a:defRPr/>
            </a:pPr>
            <a:r>
              <a:rPr lang="ru-RU" sz="2000" dirty="0">
                <a:solidFill>
                  <a:prstClr val="black"/>
                </a:solidFill>
                <a:latin typeface="Arial Black" pitchFamily="34" charset="0"/>
                <a:ea typeface="Arial Unicode MS" pitchFamily="34" charset="-128"/>
                <a:cs typeface="Arial Unicode MS" pitchFamily="34" charset="-128"/>
              </a:rPr>
              <a:t>Образовательные технологии: </a:t>
            </a:r>
            <a:r>
              <a:rPr lang="ru-RU" sz="2000" dirty="0">
                <a:solidFill>
                  <a:srgbClr val="FF0000"/>
                </a:solidFill>
                <a:latin typeface="Arial Black" pitchFamily="34" charset="0"/>
                <a:ea typeface="Arial Unicode MS" pitchFamily="34" charset="-128"/>
                <a:cs typeface="Arial Unicode MS" pitchFamily="34" charset="-128"/>
              </a:rPr>
              <a:t>развивающее обучение, </a:t>
            </a:r>
            <a:r>
              <a:rPr lang="ru-RU" sz="2000">
                <a:solidFill>
                  <a:srgbClr val="FF0000"/>
                </a:solidFill>
                <a:latin typeface="Arial Black" pitchFamily="34" charset="0"/>
                <a:ea typeface="Arial Unicode MS" pitchFamily="34" charset="-128"/>
                <a:cs typeface="Arial Unicode MS" pitchFamily="34" charset="-128"/>
              </a:rPr>
              <a:t>деятельностный</a:t>
            </a:r>
            <a:r>
              <a:rPr lang="ru-RU" sz="2000" dirty="0">
                <a:solidFill>
                  <a:srgbClr val="FF0000"/>
                </a:solidFill>
                <a:latin typeface="Arial Black" pitchFamily="34" charset="0"/>
                <a:ea typeface="Arial Unicode MS" pitchFamily="34" charset="-128"/>
                <a:cs typeface="Arial Unicode MS" pitchFamily="34" charset="-128"/>
              </a:rPr>
              <a:t> подход, </a:t>
            </a:r>
            <a:r>
              <a:rPr lang="ru-RU" sz="2000" dirty="0" err="1">
                <a:solidFill>
                  <a:srgbClr val="FF0000"/>
                </a:solidFill>
                <a:latin typeface="Arial Black" pitchFamily="34" charset="0"/>
                <a:ea typeface="Arial Unicode MS" pitchFamily="34" charset="-128"/>
                <a:cs typeface="Arial Unicode MS" pitchFamily="34" charset="-128"/>
              </a:rPr>
              <a:t>здоровьесберегающие</a:t>
            </a:r>
            <a:r>
              <a:rPr lang="ru-RU" sz="2000" dirty="0">
                <a:solidFill>
                  <a:srgbClr val="FF0000"/>
                </a:solidFill>
                <a:latin typeface="Arial Black" pitchFamily="34" charset="0"/>
                <a:ea typeface="Arial Unicode MS" pitchFamily="34" charset="-128"/>
                <a:cs typeface="Arial Unicode MS" pitchFamily="34" charset="-128"/>
              </a:rPr>
              <a:t>, информационно-коммуникационные, игровые.</a:t>
            </a:r>
          </a:p>
        </p:txBody>
      </p:sp>
    </p:spTree>
    <p:extLst>
      <p:ext uri="{BB962C8B-B14F-4D97-AF65-F5344CB8AC3E}">
        <p14:creationId xmlns:p14="http://schemas.microsoft.com/office/powerpoint/2010/main" val="281456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zamanilka.ru/wp-content/uploads/2023/05/kosmisheskie-kartinki-1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32361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39040" y="550719"/>
            <a:ext cx="1104553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Цель:</a:t>
            </a:r>
            <a:r>
              <a:rPr lang="ru-RU" b="1" dirty="0">
                <a:solidFill>
                  <a:srgbClr val="C00000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prstClr val="black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уточнение </a:t>
            </a:r>
            <a:r>
              <a:rPr lang="ru-RU" b="1" dirty="0">
                <a:solidFill>
                  <a:prstClr val="black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и расширение знаний и представлений детей о космосе</a:t>
            </a:r>
            <a:r>
              <a:rPr lang="ru-RU" b="1" dirty="0" smtClean="0">
                <a:solidFill>
                  <a:prstClr val="black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lvl="0" indent="450850" fontAlgn="base">
              <a:spcBef>
                <a:spcPct val="0"/>
              </a:spcBef>
              <a:spcAft>
                <a:spcPct val="0"/>
              </a:spcAft>
            </a:pPr>
            <a:endParaRPr lang="ru-RU" b="1" dirty="0">
              <a:solidFill>
                <a:prstClr val="black"/>
              </a:solidFill>
              <a:latin typeface="Arial Black" pitchFamily="34" charset="0"/>
              <a:ea typeface="Times New Roman" pitchFamily="18" charset="0"/>
              <a:cs typeface="Times New Roman" pitchFamily="18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C00000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Задачи:</a:t>
            </a: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C00000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Образовательные:</a:t>
            </a:r>
            <a:endParaRPr lang="ru-RU" b="1" dirty="0">
              <a:solidFill>
                <a:srgbClr val="C00000"/>
              </a:solidFill>
              <a:latin typeface="Arial Black" pitchFamily="34" charset="0"/>
              <a:cs typeface="Times New Roman" pitchFamily="18" charset="0"/>
            </a:endParaRPr>
          </a:p>
          <a:p>
            <a:pPr marL="441325" lvl="0" indent="952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prstClr val="black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1. Продолжать формировать самостоятельную поисковую деятельность и навыки элементарного экспериментирования.</a:t>
            </a:r>
          </a:p>
          <a:p>
            <a:pPr marL="441325" lvl="0" indent="952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prstClr val="black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2. Продолжать закреплять знания о космических объектах.</a:t>
            </a:r>
          </a:p>
          <a:p>
            <a:pPr marL="441325" lvl="0" indent="952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prstClr val="black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3. Расширять словарь и познакомить с понятиями: спутник, кратер, </a:t>
            </a:r>
            <a:r>
              <a:rPr lang="ru-RU" b="1" dirty="0" err="1">
                <a:solidFill>
                  <a:prstClr val="black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марсоход</a:t>
            </a:r>
            <a:r>
              <a:rPr lang="ru-RU" b="1" dirty="0" smtClean="0">
                <a:solidFill>
                  <a:prstClr val="black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441325" lvl="0" indent="952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Развивающие:</a:t>
            </a:r>
            <a:endParaRPr lang="ru-RU" b="1" dirty="0">
              <a:solidFill>
                <a:srgbClr val="FF0000"/>
              </a:solidFill>
              <a:latin typeface="Arial Black" pitchFamily="34" charset="0"/>
              <a:ea typeface="Times New Roman" pitchFamily="18" charset="0"/>
              <a:cs typeface="Times New Roman" pitchFamily="18" charset="0"/>
            </a:endParaRPr>
          </a:p>
          <a:p>
            <a:pPr marL="441325" lvl="0" indent="952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prstClr val="black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1. Развивать творческое воображение, фантазию и любознательность детей.</a:t>
            </a:r>
          </a:p>
          <a:p>
            <a:pPr marL="441325" lvl="0" indent="952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prstClr val="black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2. Развивать логическое мышление: умение устанавливать причинно- следственные связи, делать выводы и обобщения в ходе выполнения исследовательской деятельности.</a:t>
            </a:r>
          </a:p>
          <a:p>
            <a:pPr marL="441325" lvl="0" indent="952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prstClr val="black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lang="ru-RU" b="1" dirty="0">
                <a:solidFill>
                  <a:prstClr val="black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. Развить связную речь посредством диалога</a:t>
            </a:r>
            <a:endParaRPr lang="ru-RU" b="1" dirty="0">
              <a:solidFill>
                <a:prstClr val="black"/>
              </a:solidFill>
              <a:latin typeface="Arial Black" pitchFamily="34" charset="0"/>
              <a:cs typeface="Times New Roman" pitchFamily="18" charset="0"/>
            </a:endParaRPr>
          </a:p>
          <a:p>
            <a:pPr marL="441325" lvl="0" indent="952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C00000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Воспитательные:</a:t>
            </a:r>
            <a:endParaRPr lang="ru-RU" b="1" dirty="0">
              <a:solidFill>
                <a:srgbClr val="C00000"/>
              </a:solidFill>
              <a:latin typeface="Arial Black" pitchFamily="34" charset="0"/>
              <a:cs typeface="Times New Roman" pitchFamily="18" charset="0"/>
            </a:endParaRPr>
          </a:p>
          <a:p>
            <a:pPr marL="441325" lvl="0" indent="952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prstClr val="black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1.Воспитывать дружелюбие, взаимовыручку при выполнении заданий.</a:t>
            </a:r>
          </a:p>
          <a:p>
            <a:pPr marL="441325" lvl="0" indent="952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prstClr val="black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2.Воспитывать доброжелательность, аккуратность и сотрудничество, умение работать коллективно.</a:t>
            </a:r>
          </a:p>
        </p:txBody>
      </p:sp>
    </p:spTree>
    <p:extLst>
      <p:ext uri="{BB962C8B-B14F-4D97-AF65-F5344CB8AC3E}">
        <p14:creationId xmlns:p14="http://schemas.microsoft.com/office/powerpoint/2010/main" val="1859358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-594"/>
            <a:ext cx="12327180" cy="685859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399325" y="236759"/>
            <a:ext cx="35285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Методы и приемы 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143000" y="889546"/>
            <a:ext cx="10203873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sz="2400" dirty="0" smtClean="0">
                <a:solidFill>
                  <a:prstClr val="black"/>
                </a:solidFill>
                <a:latin typeface="Arial Black" pitchFamily="34" charset="0"/>
                <a:ea typeface="Times New Roman"/>
                <a:cs typeface="Times New Roman"/>
              </a:rPr>
              <a:t>1.</a:t>
            </a:r>
            <a:r>
              <a:rPr lang="ru-RU" sz="2400" dirty="0" smtClean="0">
                <a:solidFill>
                  <a:srgbClr val="C00000"/>
                </a:solidFill>
                <a:latin typeface="Arial Black" pitchFamily="34" charset="0"/>
                <a:ea typeface="Times New Roman"/>
                <a:cs typeface="Times New Roman"/>
              </a:rPr>
              <a:t>Словесный</a:t>
            </a:r>
          </a:p>
          <a:p>
            <a:pPr lvl="0" algn="just">
              <a:lnSpc>
                <a:spcPct val="115000"/>
              </a:lnSpc>
            </a:pPr>
            <a:endParaRPr lang="ru-RU" sz="2400" dirty="0">
              <a:solidFill>
                <a:prstClr val="black"/>
              </a:solidFill>
              <a:latin typeface="Arial Black" pitchFamily="34" charset="0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</a:pPr>
            <a:r>
              <a:rPr lang="ru-RU" sz="2400" dirty="0" smtClean="0">
                <a:solidFill>
                  <a:prstClr val="black"/>
                </a:solidFill>
                <a:latin typeface="Arial Black" pitchFamily="34" charset="0"/>
                <a:ea typeface="Times New Roman"/>
                <a:cs typeface="Times New Roman"/>
              </a:rPr>
              <a:t>2.</a:t>
            </a:r>
            <a:r>
              <a:rPr lang="ru-RU" sz="2400" dirty="0" smtClean="0">
                <a:solidFill>
                  <a:srgbClr val="C00000"/>
                </a:solidFill>
                <a:latin typeface="Arial Black" pitchFamily="34" charset="0"/>
                <a:ea typeface="Times New Roman"/>
                <a:cs typeface="Times New Roman"/>
              </a:rPr>
              <a:t>Наглядно-демонстрационный</a:t>
            </a:r>
          </a:p>
          <a:p>
            <a:pPr lvl="0" algn="just">
              <a:lnSpc>
                <a:spcPct val="115000"/>
              </a:lnSpc>
            </a:pPr>
            <a:endParaRPr lang="ru-RU" sz="2400" dirty="0">
              <a:solidFill>
                <a:prstClr val="black"/>
              </a:solidFill>
              <a:latin typeface="Arial Black" pitchFamily="34" charset="0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</a:pPr>
            <a:r>
              <a:rPr lang="ru-RU" sz="2400" dirty="0" smtClean="0">
                <a:solidFill>
                  <a:prstClr val="black"/>
                </a:solidFill>
                <a:latin typeface="Arial Black" pitchFamily="34" charset="0"/>
                <a:ea typeface="Times New Roman"/>
                <a:cs typeface="Times New Roman"/>
              </a:rPr>
              <a:t>3.</a:t>
            </a:r>
            <a:r>
              <a:rPr lang="ru-RU" sz="2400" dirty="0" smtClean="0">
                <a:solidFill>
                  <a:srgbClr val="C00000"/>
                </a:solidFill>
                <a:latin typeface="Arial Black" pitchFamily="34" charset="0"/>
                <a:ea typeface="Times New Roman"/>
                <a:cs typeface="Times New Roman"/>
              </a:rPr>
              <a:t>Практический</a:t>
            </a:r>
          </a:p>
          <a:p>
            <a:pPr lvl="0" algn="just">
              <a:lnSpc>
                <a:spcPct val="115000"/>
              </a:lnSpc>
            </a:pPr>
            <a:endParaRPr lang="ru-RU" sz="2400" dirty="0">
              <a:solidFill>
                <a:prstClr val="black"/>
              </a:solidFill>
              <a:latin typeface="Arial Black" pitchFamily="34" charset="0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</a:pPr>
            <a:r>
              <a:rPr lang="ru-RU" sz="2400" dirty="0" smtClean="0">
                <a:solidFill>
                  <a:prstClr val="black"/>
                </a:solidFill>
                <a:latin typeface="Arial Black" pitchFamily="34" charset="0"/>
                <a:ea typeface="Times New Roman"/>
                <a:cs typeface="Times New Roman"/>
              </a:rPr>
              <a:t>4.</a:t>
            </a:r>
            <a:r>
              <a:rPr lang="ru-RU" sz="2400" dirty="0" smtClean="0">
                <a:solidFill>
                  <a:srgbClr val="C00000"/>
                </a:solidFill>
                <a:latin typeface="Arial Black" pitchFamily="34" charset="0"/>
                <a:ea typeface="Times New Roman"/>
                <a:cs typeface="Times New Roman"/>
              </a:rPr>
              <a:t>Игровой</a:t>
            </a:r>
          </a:p>
          <a:p>
            <a:pPr lvl="0" algn="just">
              <a:lnSpc>
                <a:spcPct val="115000"/>
              </a:lnSpc>
            </a:pPr>
            <a:endParaRPr lang="ru-RU" sz="2400" dirty="0">
              <a:solidFill>
                <a:prstClr val="black"/>
              </a:solidFill>
              <a:latin typeface="Arial Black" pitchFamily="34" charset="0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</a:pPr>
            <a:r>
              <a:rPr lang="ru-RU" sz="2400" dirty="0">
                <a:solidFill>
                  <a:prstClr val="black"/>
                </a:solidFill>
                <a:latin typeface="Arial Black" pitchFamily="34" charset="0"/>
                <a:ea typeface="Times New Roman"/>
                <a:cs typeface="Times New Roman"/>
              </a:rPr>
              <a:t>5. </a:t>
            </a:r>
            <a:r>
              <a:rPr lang="ru-RU" sz="2400" dirty="0">
                <a:solidFill>
                  <a:srgbClr val="C00000"/>
                </a:solidFill>
                <a:latin typeface="Arial Black" pitchFamily="34" charset="0"/>
                <a:ea typeface="Times New Roman"/>
                <a:cs typeface="Times New Roman"/>
              </a:rPr>
              <a:t>Проблемная </a:t>
            </a:r>
            <a:r>
              <a:rPr lang="ru-RU" sz="2400" dirty="0" smtClean="0">
                <a:solidFill>
                  <a:srgbClr val="C00000"/>
                </a:solidFill>
                <a:latin typeface="Arial Black" pitchFamily="34" charset="0"/>
                <a:ea typeface="Times New Roman"/>
                <a:cs typeface="Times New Roman"/>
              </a:rPr>
              <a:t>ситуация</a:t>
            </a:r>
          </a:p>
          <a:p>
            <a:pPr lvl="0" algn="just">
              <a:lnSpc>
                <a:spcPct val="115000"/>
              </a:lnSpc>
            </a:pPr>
            <a:endParaRPr lang="ru-RU" sz="2400" dirty="0">
              <a:solidFill>
                <a:prstClr val="black"/>
              </a:solidFill>
              <a:latin typeface="Arial Black" pitchFamily="34" charset="0"/>
              <a:ea typeface="Calibri"/>
              <a:cs typeface="Times New Roman"/>
            </a:endParaRPr>
          </a:p>
          <a:p>
            <a:pPr lvl="0" algn="just"/>
            <a:r>
              <a:rPr lang="ru-RU" sz="2400" dirty="0">
                <a:latin typeface="Arial Black" pitchFamily="34" charset="0"/>
                <a:ea typeface="Times New Roman"/>
                <a:cs typeface="Times New Roman"/>
              </a:rPr>
              <a:t>6.</a:t>
            </a:r>
            <a:r>
              <a:rPr lang="ru-RU" sz="2400" dirty="0">
                <a:solidFill>
                  <a:srgbClr val="C00000"/>
                </a:solidFill>
                <a:latin typeface="Arial Black" pitchFamily="34" charset="0"/>
                <a:ea typeface="Calibri"/>
                <a:cs typeface="Times New Roman"/>
              </a:rPr>
              <a:t>Использование современных образовательных </a:t>
            </a:r>
            <a:r>
              <a:rPr lang="ru-RU" sz="2400" dirty="0" smtClean="0">
                <a:solidFill>
                  <a:srgbClr val="C00000"/>
                </a:solidFill>
                <a:latin typeface="Arial Black" pitchFamily="34" charset="0"/>
                <a:ea typeface="Calibri"/>
                <a:cs typeface="Times New Roman"/>
              </a:rPr>
              <a:t>технологий</a:t>
            </a:r>
            <a:endParaRPr lang="ru-RU" sz="2400" dirty="0">
              <a:solidFill>
                <a:prstClr val="black"/>
              </a:solidFill>
              <a:latin typeface="Arial Black" pitchFamily="34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56360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2327180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401729" y="318249"/>
            <a:ext cx="35237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Структура занятия:</a:t>
            </a:r>
            <a:endParaRPr lang="ru-RU" altLang="ru-RU" sz="2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88473" y="1299459"/>
            <a:ext cx="10854553" cy="356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ct val="20000"/>
              </a:spcBef>
              <a:defRPr/>
            </a:pPr>
            <a:r>
              <a:rPr lang="ru-RU" sz="2400" b="1" dirty="0">
                <a:solidFill>
                  <a:prstClr val="black"/>
                </a:solidFill>
                <a:latin typeface="Arial Black" pitchFamily="34" charset="0"/>
                <a:cs typeface="Times New Roman" pitchFamily="18" charset="0"/>
              </a:rPr>
              <a:t>1.Вводная часть </a:t>
            </a:r>
          </a:p>
          <a:p>
            <a:pPr lvl="0" algn="just">
              <a:spcBef>
                <a:spcPct val="20000"/>
              </a:spcBef>
              <a:defRPr/>
            </a:pPr>
            <a:r>
              <a:rPr lang="ru-RU" sz="2400" dirty="0" smtClean="0">
                <a:solidFill>
                  <a:srgbClr val="0033CC"/>
                </a:solidFill>
                <a:latin typeface="Arial Black" pitchFamily="34" charset="0"/>
                <a:cs typeface="Times New Roman" pitchFamily="18" charset="0"/>
              </a:rPr>
              <a:t>(мотивационный, подготовительный этап</a:t>
            </a:r>
            <a:r>
              <a:rPr lang="ru-RU" sz="2400" dirty="0">
                <a:solidFill>
                  <a:srgbClr val="0033CC"/>
                </a:solidFill>
                <a:latin typeface="Arial Black" pitchFamily="34" charset="0"/>
                <a:cs typeface="Times New Roman" pitchFamily="18" charset="0"/>
              </a:rPr>
              <a:t>)  </a:t>
            </a:r>
          </a:p>
          <a:p>
            <a:pPr lvl="0" algn="just">
              <a:spcBef>
                <a:spcPct val="20000"/>
              </a:spcBef>
              <a:defRPr/>
            </a:pPr>
            <a:r>
              <a:rPr lang="ru-RU" sz="2400" dirty="0">
                <a:solidFill>
                  <a:srgbClr val="0033CC"/>
                </a:solidFill>
                <a:latin typeface="Arial Black" pitchFamily="34" charset="0"/>
                <a:cs typeface="Times New Roman" pitchFamily="18" charset="0"/>
              </a:rPr>
              <a:t>                         </a:t>
            </a:r>
            <a:r>
              <a:rPr lang="ru-RU" sz="2400" dirty="0" smtClean="0">
                <a:solidFill>
                  <a:srgbClr val="0033CC"/>
                </a:solidFill>
                <a:latin typeface="Arial Black" pitchFamily="34" charset="0"/>
                <a:cs typeface="Times New Roman" pitchFamily="18" charset="0"/>
              </a:rPr>
              <a:t>                                      </a:t>
            </a:r>
            <a:endParaRPr lang="en-US" sz="2400" dirty="0">
              <a:solidFill>
                <a:srgbClr val="0033CC"/>
              </a:solidFill>
              <a:latin typeface="Arial Black" pitchFamily="34" charset="0"/>
              <a:cs typeface="Times New Roman" pitchFamily="18" charset="0"/>
            </a:endParaRPr>
          </a:p>
          <a:p>
            <a:pPr lvl="0" algn="just">
              <a:spcBef>
                <a:spcPct val="20000"/>
              </a:spcBef>
              <a:defRPr/>
            </a:pPr>
            <a:r>
              <a:rPr lang="ru-RU" sz="2400" b="1" dirty="0">
                <a:solidFill>
                  <a:prstClr val="black"/>
                </a:solidFill>
                <a:latin typeface="Arial Black" pitchFamily="34" charset="0"/>
                <a:cs typeface="Times New Roman" pitchFamily="18" charset="0"/>
              </a:rPr>
              <a:t>2. Основная часть</a:t>
            </a:r>
            <a:r>
              <a:rPr lang="ru-RU" sz="2400" dirty="0">
                <a:solidFill>
                  <a:prstClr val="black"/>
                </a:solidFill>
                <a:latin typeface="Arial Black" pitchFamily="34" charset="0"/>
                <a:cs typeface="Times New Roman" pitchFamily="18" charset="0"/>
              </a:rPr>
              <a:t> </a:t>
            </a:r>
          </a:p>
          <a:p>
            <a:pPr lvl="0" algn="just">
              <a:spcBef>
                <a:spcPct val="20000"/>
              </a:spcBef>
              <a:defRPr/>
            </a:pPr>
            <a:r>
              <a:rPr lang="ru-RU" sz="2400" dirty="0">
                <a:solidFill>
                  <a:srgbClr val="0033CC"/>
                </a:solidFill>
                <a:latin typeface="Arial Black" pitchFamily="34" charset="0"/>
                <a:cs typeface="Times New Roman" pitchFamily="18" charset="0"/>
              </a:rPr>
              <a:t>(содержательный, </a:t>
            </a:r>
            <a:r>
              <a:rPr lang="ru-RU" sz="2400">
                <a:solidFill>
                  <a:srgbClr val="0033CC"/>
                </a:solidFill>
                <a:latin typeface="Arial Black" pitchFamily="34" charset="0"/>
                <a:cs typeface="Times New Roman" pitchFamily="18" charset="0"/>
              </a:rPr>
              <a:t>деятельностный</a:t>
            </a:r>
            <a:r>
              <a:rPr lang="ru-RU" sz="2400" dirty="0">
                <a:solidFill>
                  <a:srgbClr val="0033CC"/>
                </a:solidFill>
                <a:latin typeface="Arial Black" pitchFamily="34" charset="0"/>
                <a:cs typeface="Times New Roman" pitchFamily="18" charset="0"/>
              </a:rPr>
              <a:t> этап)     </a:t>
            </a:r>
          </a:p>
          <a:p>
            <a:pPr lvl="0" algn="just">
              <a:spcBef>
                <a:spcPct val="20000"/>
              </a:spcBef>
              <a:defRPr/>
            </a:pPr>
            <a:r>
              <a:rPr lang="ru-RU" sz="2400" dirty="0">
                <a:solidFill>
                  <a:srgbClr val="0033CC"/>
                </a:solidFill>
                <a:latin typeface="Arial Black" pitchFamily="34" charset="0"/>
                <a:cs typeface="Times New Roman" pitchFamily="18" charset="0"/>
              </a:rPr>
              <a:t>                                              </a:t>
            </a:r>
            <a:endParaRPr lang="en-US" sz="2400" dirty="0">
              <a:solidFill>
                <a:srgbClr val="0033CC"/>
              </a:solidFill>
              <a:latin typeface="Arial Black" pitchFamily="34" charset="0"/>
              <a:cs typeface="Times New Roman" pitchFamily="18" charset="0"/>
            </a:endParaRPr>
          </a:p>
          <a:p>
            <a:pPr lvl="0" algn="just">
              <a:spcBef>
                <a:spcPct val="20000"/>
              </a:spcBef>
              <a:defRPr/>
            </a:pPr>
            <a:r>
              <a:rPr lang="ru-RU" sz="2400" b="1" dirty="0">
                <a:solidFill>
                  <a:prstClr val="black"/>
                </a:solidFill>
                <a:latin typeface="Arial Black" pitchFamily="34" charset="0"/>
                <a:cs typeface="Times New Roman" pitchFamily="18" charset="0"/>
              </a:rPr>
              <a:t>3. Заключительная часть</a:t>
            </a:r>
            <a:r>
              <a:rPr lang="ru-RU" sz="2400" dirty="0">
                <a:solidFill>
                  <a:prstClr val="black"/>
                </a:solidFill>
                <a:latin typeface="Arial Black" pitchFamily="34" charset="0"/>
                <a:cs typeface="Times New Roman" pitchFamily="18" charset="0"/>
              </a:rPr>
              <a:t> </a:t>
            </a:r>
          </a:p>
          <a:p>
            <a:pPr lvl="0" algn="just">
              <a:spcBef>
                <a:spcPct val="20000"/>
              </a:spcBef>
              <a:defRPr/>
            </a:pPr>
            <a:r>
              <a:rPr lang="ru-RU" sz="2400" dirty="0">
                <a:solidFill>
                  <a:srgbClr val="0033CC"/>
                </a:solidFill>
                <a:latin typeface="Arial Black" pitchFamily="34" charset="0"/>
                <a:cs typeface="Times New Roman" pitchFamily="18" charset="0"/>
              </a:rPr>
              <a:t>(рефлексивный этап)</a:t>
            </a:r>
          </a:p>
        </p:txBody>
      </p:sp>
    </p:spTree>
    <p:extLst>
      <p:ext uri="{BB962C8B-B14F-4D97-AF65-F5344CB8AC3E}">
        <p14:creationId xmlns:p14="http://schemas.microsoft.com/office/powerpoint/2010/main" val="50749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2394672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183082" y="77477"/>
            <a:ext cx="6096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400" b="1" dirty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1. Вводная часть:</a:t>
            </a:r>
            <a:br>
              <a:rPr lang="ru-RU" sz="2400" b="1" dirty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dirty="0">
                <a:solidFill>
                  <a:prstClr val="black"/>
                </a:solidFill>
                <a:latin typeface="Arial Black" pitchFamily="34" charset="0"/>
                <a:cs typeface="Times New Roman" pitchFamily="18" charset="0"/>
              </a:rPr>
              <a:t>(мотивационный, подготовительный этап)</a:t>
            </a:r>
            <a:endParaRPr lang="ru-RU" altLang="ru-RU" dirty="0">
              <a:solidFill>
                <a:prstClr val="black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7536" y="1390246"/>
            <a:ext cx="720782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itchFamily="34" charset="0"/>
                <a:cs typeface="Times New Roman" pitchFamily="18" charset="0"/>
              </a:rPr>
              <a:t>Цель: </a:t>
            </a:r>
            <a:r>
              <a:rPr kumimoji="0" lang="ru-RU" alt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 Black" pitchFamily="34" charset="0"/>
                <a:cs typeface="Times New Roman" pitchFamily="18" charset="0"/>
              </a:rPr>
              <a:t>Организовать детей, с</a:t>
            </a: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 Black" pitchFamily="34" charset="0"/>
                <a:cs typeface="Times New Roman" pitchFamily="18" charset="0"/>
              </a:rPr>
              <a:t>формировать мотивацию детей на предстоящую деятельность.</a:t>
            </a: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</a:rPr>
              <a:t> </a:t>
            </a: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Arial Black" pitchFamily="34" charset="0"/>
              <a:cs typeface="Times New Roman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Black" pitchFamily="34" charset="0"/>
                <a:cs typeface="Times New Roman" pitchFamily="18" charset="0"/>
              </a:rPr>
              <a:t>Способ достижения</a:t>
            </a:r>
            <a:r>
              <a:rPr kumimoji="0" lang="ru-RU" alt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 Black" pitchFamily="34" charset="0"/>
                <a:cs typeface="Times New Roman" pitchFamily="18" charset="0"/>
              </a:rPr>
              <a:t>: через метод проблемного игрового обучения и </a:t>
            </a: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 Black" pitchFamily="34" charset="0"/>
                <a:ea typeface="Times New Roman"/>
              </a:rPr>
              <a:t>речевые настройки 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7750" y="1288472"/>
            <a:ext cx="3044536" cy="49252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290945" y="3450391"/>
            <a:ext cx="410440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215" algn="just"/>
            <a:r>
              <a:rPr lang="ru-RU" dirty="0">
                <a:solidFill>
                  <a:prstClr val="black"/>
                </a:solidFill>
                <a:latin typeface="Arial Black" pitchFamily="34" charset="0"/>
                <a:ea typeface="Times New Roman"/>
                <a:cs typeface="Times New Roman"/>
              </a:rPr>
              <a:t>Как его нам не вертеть</a:t>
            </a:r>
          </a:p>
          <a:p>
            <a:pPr lvl="0" indent="450215" algn="just"/>
            <a:r>
              <a:rPr lang="ru-RU" dirty="0">
                <a:solidFill>
                  <a:prstClr val="black"/>
                </a:solidFill>
                <a:latin typeface="Arial Black" pitchFamily="34" charset="0"/>
                <a:ea typeface="Times New Roman"/>
                <a:cs typeface="Times New Roman"/>
              </a:rPr>
              <a:t>Равных граней ровно шесть.</a:t>
            </a:r>
          </a:p>
          <a:p>
            <a:pPr lvl="0" indent="450215" algn="just"/>
            <a:r>
              <a:rPr lang="ru-RU" dirty="0">
                <a:solidFill>
                  <a:prstClr val="black"/>
                </a:solidFill>
                <a:latin typeface="Arial Black" pitchFamily="34" charset="0"/>
                <a:ea typeface="Times New Roman"/>
                <a:cs typeface="Times New Roman"/>
              </a:rPr>
              <a:t>С ним в лото сыграть мы сможем.</a:t>
            </a:r>
          </a:p>
          <a:p>
            <a:pPr lvl="0" indent="450215" algn="just"/>
            <a:r>
              <a:rPr lang="ru-RU" dirty="0">
                <a:solidFill>
                  <a:prstClr val="black"/>
                </a:solidFill>
                <a:latin typeface="Arial Black" pitchFamily="34" charset="0"/>
                <a:ea typeface="Times New Roman"/>
                <a:cs typeface="Times New Roman"/>
              </a:rPr>
              <a:t>Только будем осторожны:</a:t>
            </a:r>
          </a:p>
          <a:p>
            <a:pPr lvl="0" indent="450215" algn="just"/>
            <a:r>
              <a:rPr lang="ru-RU" dirty="0">
                <a:solidFill>
                  <a:prstClr val="black"/>
                </a:solidFill>
                <a:latin typeface="Arial Black" pitchFamily="34" charset="0"/>
                <a:ea typeface="Times New Roman"/>
                <a:cs typeface="Times New Roman"/>
              </a:rPr>
              <a:t>Он не ласков и не груб</a:t>
            </a:r>
          </a:p>
          <a:p>
            <a:pPr lvl="0" indent="450215" algn="just"/>
            <a:r>
              <a:rPr lang="ru-RU" dirty="0">
                <a:solidFill>
                  <a:prstClr val="black"/>
                </a:solidFill>
                <a:latin typeface="Arial Black" pitchFamily="34" charset="0"/>
                <a:ea typeface="Times New Roman"/>
                <a:cs typeface="Times New Roman"/>
              </a:rPr>
              <a:t>Потому что это куб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1229" y="4604553"/>
            <a:ext cx="2534135" cy="20592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27640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67590" y="-297"/>
            <a:ext cx="12327180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891" y="3740650"/>
            <a:ext cx="4581685" cy="30589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984828" y="1572210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itchFamily="34" charset="0"/>
              </a:rPr>
              <a:t>Цель: Углубление </a:t>
            </a: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itchFamily="34" charset="0"/>
              </a:rPr>
              <a:t>знаний и представлений детей о 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itchFamily="34" charset="0"/>
              </a:rPr>
              <a:t>космосе, беседа о том через что можно увидеть</a:t>
            </a:r>
            <a:r>
              <a:rPr kumimoji="0" lang="ru-RU" sz="18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itchFamily="34" charset="0"/>
              </a:rPr>
              <a:t> звёздное небо .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itchFamily="34" charset="0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1" i="0" u="sng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 Black" pitchFamily="34" charset="0"/>
              <a:cs typeface="Times New Roman" pitchFamily="18" charset="0"/>
            </a:endParaRPr>
          </a:p>
          <a:p>
            <a:pPr lvl="0" algn="just">
              <a:defRPr/>
            </a:pPr>
            <a:r>
              <a:rPr kumimoji="0" lang="ru-RU" alt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Black" pitchFamily="34" charset="0"/>
                <a:cs typeface="Times New Roman" pitchFamily="18" charset="0"/>
              </a:rPr>
              <a:t>Способы достижения: </a:t>
            </a:r>
            <a:r>
              <a:rPr lang="ru-RU" altLang="ru-RU" b="1" kern="0" dirty="0">
                <a:latin typeface="Arial Black" pitchFamily="34" charset="0"/>
                <a:cs typeface="Times New Roman" pitchFamily="18" charset="0"/>
              </a:rPr>
              <a:t>игра «ДА – </a:t>
            </a:r>
            <a:r>
              <a:rPr lang="ru-RU" altLang="ru-RU" b="1" kern="0" dirty="0" err="1">
                <a:latin typeface="Arial Black" pitchFamily="34" charset="0"/>
                <a:cs typeface="Times New Roman" pitchFamily="18" charset="0"/>
              </a:rPr>
              <a:t>нетка</a:t>
            </a:r>
            <a:r>
              <a:rPr lang="ru-RU" altLang="ru-RU" b="1" kern="0" dirty="0" smtClean="0">
                <a:latin typeface="Arial Black" pitchFamily="34" charset="0"/>
                <a:cs typeface="Times New Roman" pitchFamily="18" charset="0"/>
              </a:rPr>
              <a:t>», </a:t>
            </a: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Black" pitchFamily="34" charset="0"/>
                <a:cs typeface="Times New Roman" pitchFamily="18" charset="0"/>
              </a:rPr>
              <a:t>беседа </a:t>
            </a:r>
            <a:r>
              <a:rPr kumimoji="0" lang="ru-RU" altLang="ru-RU" sz="1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 Black" pitchFamily="34" charset="0"/>
                <a:cs typeface="Times New Roman" pitchFamily="18" charset="0"/>
              </a:rPr>
              <a:t>о </a:t>
            </a: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Black" pitchFamily="34" charset="0"/>
                <a:cs typeface="Times New Roman" pitchFamily="18" charset="0"/>
              </a:rPr>
              <a:t>космосе, просмотр картинок через презентацию, опыт «Звездное небо»</a:t>
            </a:r>
            <a:r>
              <a:rPr kumimoji="0" lang="ru-RU" altLang="ru-RU" sz="1800" b="1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Arial Black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43813" y="977610"/>
            <a:ext cx="61157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  <a:cs typeface="Times New Roman" pitchFamily="18" charset="0"/>
              </a:rPr>
              <a:t>«Звёздное небо через телескоп» 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8203" y="3869404"/>
            <a:ext cx="3923308" cy="28014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90" y="323657"/>
            <a:ext cx="5815244" cy="32798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5952182" y="186542"/>
            <a:ext cx="6096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altLang="ru-RU" sz="2600" b="1" kern="0" dirty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2. Основная часть</a:t>
            </a:r>
            <a:r>
              <a:rPr lang="ru-RU" altLang="ru-RU" sz="2600" kern="0" dirty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 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altLang="ru-RU" kern="0" dirty="0">
                <a:solidFill>
                  <a:prstClr val="black"/>
                </a:solidFill>
                <a:latin typeface="Arial Black" pitchFamily="34" charset="0"/>
                <a:cs typeface="Times New Roman" pitchFamily="18" charset="0"/>
              </a:rPr>
              <a:t>(содержательный, </a:t>
            </a:r>
            <a:r>
              <a:rPr lang="ru-RU" altLang="ru-RU" kern="0">
                <a:solidFill>
                  <a:prstClr val="black"/>
                </a:solidFill>
                <a:latin typeface="Arial Black" pitchFamily="34" charset="0"/>
                <a:cs typeface="Times New Roman" pitchFamily="18" charset="0"/>
              </a:rPr>
              <a:t>деятельностный</a:t>
            </a:r>
            <a:r>
              <a:rPr lang="ru-RU" altLang="ru-RU" kern="0" dirty="0">
                <a:solidFill>
                  <a:prstClr val="black"/>
                </a:solidFill>
                <a:latin typeface="Arial Black" pitchFamily="34" charset="0"/>
                <a:cs typeface="Times New Roman" pitchFamily="18" charset="0"/>
              </a:rPr>
              <a:t> этап)</a:t>
            </a:r>
            <a:endParaRPr lang="ru-RU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795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135180" y="-104206"/>
            <a:ext cx="12327180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24800" y="0"/>
            <a:ext cx="8807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alt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«Пуск ракет в межгалактическое пространство» </a:t>
            </a:r>
            <a:endParaRPr lang="ru-RU" alt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793" y="3458099"/>
            <a:ext cx="4311017" cy="24314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593" y="1557490"/>
            <a:ext cx="3274022" cy="51968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286" y="3007862"/>
            <a:ext cx="3002511" cy="29928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658091" y="976537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itchFamily="34" charset="0"/>
              </a:rPr>
              <a:t>Цель: Углубление </a:t>
            </a: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itchFamily="34" charset="0"/>
              </a:rPr>
              <a:t>знаний и представлений детей о 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itchFamily="34" charset="0"/>
              </a:rPr>
              <a:t>космосе,</a:t>
            </a:r>
            <a:r>
              <a:rPr kumimoji="0" lang="ru-RU" sz="18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itchFamily="34" charset="0"/>
              </a:rPr>
              <a:t> с помощью чего начинает двигаться и взлетать ракета в открытое пространство.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itchFamily="34" charset="0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1" i="0" u="sng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 Black" pitchFamily="34" charset="0"/>
              <a:cs typeface="Times New Roman" pitchFamily="18" charset="0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Black" pitchFamily="34" charset="0"/>
                <a:cs typeface="Times New Roman" pitchFamily="18" charset="0"/>
              </a:rPr>
              <a:t>Способы </a:t>
            </a: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Black" pitchFamily="34" charset="0"/>
                <a:cs typeface="Times New Roman" pitchFamily="18" charset="0"/>
              </a:rPr>
              <a:t>достижения:</a:t>
            </a:r>
            <a:r>
              <a:rPr kumimoji="0" lang="ru-RU" alt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Black" pitchFamily="34" charset="0"/>
                <a:cs typeface="Times New Roman" pitchFamily="18" charset="0"/>
              </a:rPr>
              <a:t>   </a:t>
            </a: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 Black" pitchFamily="34" charset="0"/>
                <a:cs typeface="Times New Roman" pitchFamily="18" charset="0"/>
              </a:rPr>
              <a:t>опыт «Полёт ракеты в открытый космос»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114143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-52253"/>
            <a:ext cx="12327180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942147" y="236759"/>
            <a:ext cx="66752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  <a:cs typeface="Times New Roman" pitchFamily="18" charset="0"/>
              </a:rPr>
              <a:t>Физминутка</a:t>
            </a:r>
            <a:r>
              <a:rPr kumimoji="0" lang="ru-RU" alt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  <a:cs typeface="Times New Roman" pitchFamily="18" charset="0"/>
              </a:rPr>
              <a:t> «Инопланетная гостья» 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9512" y="750082"/>
            <a:ext cx="4845627" cy="24415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35976" y="1314108"/>
            <a:ext cx="61375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ru-RU" dirty="0">
                <a:solidFill>
                  <a:prstClr val="black"/>
                </a:solidFill>
                <a:latin typeface="Arial Black" pitchFamily="34" charset="0"/>
              </a:rPr>
              <a:t>Снижение статического напряжения, повышение умственной работоспособности дошкольников</a:t>
            </a:r>
          </a:p>
          <a:p>
            <a:pPr lvl="0" algn="just">
              <a:defRPr/>
            </a:pPr>
            <a:endParaRPr lang="ru-RU" altLang="ru-RU" b="1" u="sng" kern="0" dirty="0">
              <a:solidFill>
                <a:srgbClr val="002060"/>
              </a:solidFill>
              <a:latin typeface="Arial Black" pitchFamily="34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63936" y="2406663"/>
            <a:ext cx="2759330" cy="33320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021586" y="2642661"/>
            <a:ext cx="3243901" cy="47126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427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871</TotalTime>
  <Words>684</Words>
  <Application>Microsoft Office PowerPoint</Application>
  <PresentationFormat>Широкоэкранный</PresentationFormat>
  <Paragraphs>105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4" baseType="lpstr">
      <vt:lpstr>Arial Unicode MS</vt:lpstr>
      <vt:lpstr>Arial</vt:lpstr>
      <vt:lpstr>Arial Black</vt:lpstr>
      <vt:lpstr>Arial Narrow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47</cp:revision>
  <cp:lastPrinted>2024-04-26T08:16:35Z</cp:lastPrinted>
  <dcterms:created xsi:type="dcterms:W3CDTF">2024-04-18T07:43:24Z</dcterms:created>
  <dcterms:modified xsi:type="dcterms:W3CDTF">2024-04-26T08:17:02Z</dcterms:modified>
</cp:coreProperties>
</file>